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921" r:id="rId3"/>
    <p:sldId id="891" r:id="rId4"/>
    <p:sldId id="922" r:id="rId5"/>
    <p:sldId id="901" r:id="rId6"/>
    <p:sldId id="904" r:id="rId7"/>
    <p:sldId id="909" r:id="rId8"/>
    <p:sldId id="911" r:id="rId9"/>
    <p:sldId id="923" r:id="rId10"/>
    <p:sldId id="92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616" autoAdjust="0"/>
  </p:normalViewPr>
  <p:slideViewPr>
    <p:cSldViewPr snapToGrid="0">
      <p:cViewPr varScale="1">
        <p:scale>
          <a:sx n="63" d="100"/>
          <a:sy n="63" d="100"/>
        </p:scale>
        <p:origin x="1464"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to create a hypothesis of the answer to this question. Have students either discuss in groups their ideas or as a class. Ask students how they produced those hypothesis.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928862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endParaRPr lang="en-US" sz="1200"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does the kneeling woman symbolize?</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a:t>
            </a:r>
            <a:r>
              <a:rPr lang="en-US" sz="1200" b="0" kern="1200" dirty="0">
                <a:solidFill>
                  <a:schemeClr val="tx1"/>
                </a:solidFill>
                <a:effectLst/>
                <a:latin typeface="+mn-lt"/>
                <a:ea typeface="ＭＳ Ｐゴシック" pitchFamily="-123" charset="-128"/>
                <a:cs typeface="+mn-cs"/>
              </a:rPr>
              <a:t> : praying and hoping for the safe return of a loved one in battle, most likely a father and a husband in this case</a:t>
            </a:r>
            <a:endParaRPr lang="en-US" sz="1200" b="1" kern="1200" dirty="0">
              <a:solidFill>
                <a:schemeClr val="tx1"/>
              </a:solidFill>
              <a:effectLst/>
              <a:latin typeface="+mn-lt"/>
              <a:ea typeface="ＭＳ Ｐゴシック" pitchFamily="-123" charset="-128"/>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ＭＳ Ｐゴシック" pitchFamily="-123" charset="-128"/>
                <a:cs typeface="+mn-cs"/>
              </a:rPr>
              <a:t>What is the soldier doing?</a:t>
            </a:r>
          </a:p>
          <a:p>
            <a:pPr marL="628650" lvl="1" indent="-171450">
              <a:buFont typeface="Arial" panose="020B0604020202020204" pitchFamily="34" charset="0"/>
              <a:buChar char="•"/>
            </a:pPr>
            <a:r>
              <a:rPr lang="en-US" sz="1200" b="1" kern="1200" dirty="0">
                <a:solidFill>
                  <a:schemeClr val="tx1"/>
                </a:solidFill>
                <a:effectLst/>
                <a:latin typeface="+mn-lt"/>
                <a:ea typeface="ＭＳ Ｐゴシック" pitchFamily="-123" charset="-128"/>
                <a:cs typeface="+mn-cs"/>
              </a:rPr>
              <a:t>Answer </a:t>
            </a:r>
            <a:r>
              <a:rPr lang="en-US" sz="1200" b="0" kern="1200" dirty="0">
                <a:solidFill>
                  <a:schemeClr val="tx1"/>
                </a:solidFill>
                <a:effectLst/>
                <a:latin typeface="+mn-lt"/>
                <a:ea typeface="ＭＳ Ｐゴシック" pitchFamily="-123" charset="-128"/>
                <a:cs typeface="+mn-cs"/>
              </a:rPr>
              <a:t>: reading letters by a fire. Letter writing was a way for soldiers to communicate with loved ones back home during the war</a:t>
            </a:r>
            <a:endParaRPr lang="en-US" sz="1200" b="1"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121814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https://www.battlefields.org/learn/videos/women-and-civil-war</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 </a:t>
            </a:r>
            <a:r>
              <a:rPr lang="en-US" dirty="0"/>
              <a:t> </a:t>
            </a:r>
          </a:p>
          <a:p>
            <a:r>
              <a:rPr lang="en-US" b="1" dirty="0"/>
              <a:t>Discussion Question:</a:t>
            </a:r>
          </a:p>
          <a:p>
            <a:pPr marL="171450" indent="-171450">
              <a:buFont typeface="Arial" panose="020B0604020202020204" pitchFamily="34" charset="0"/>
              <a:buChar char="•"/>
            </a:pPr>
            <a:r>
              <a:rPr lang="en-US" dirty="0"/>
              <a:t>What do you think life was like for children in camp?</a:t>
            </a:r>
          </a:p>
          <a:p>
            <a:pPr marL="171450" indent="-171450">
              <a:buFont typeface="Arial" panose="020B0604020202020204" pitchFamily="34" charset="0"/>
              <a:buChar char="•"/>
            </a:pPr>
            <a:r>
              <a:rPr lang="en-US" dirty="0"/>
              <a:t>Do you think it was easier for women and children to stay home or to follow their husband/father to the war front?</a:t>
            </a:r>
          </a:p>
          <a:p>
            <a:endParaRPr lang="en-US" dirty="0"/>
          </a:p>
          <a:p>
            <a:r>
              <a:rPr lang="en-US" dirty="0"/>
              <a:t>Children worked the fields for the family while their fathers and older brothers were away at war.</a:t>
            </a:r>
            <a:r>
              <a:rPr lang="en-US" sz="1200" b="1" kern="1200" dirty="0">
                <a:solidFill>
                  <a:schemeClr val="tx1"/>
                </a:solidFill>
                <a:effectLst/>
                <a:latin typeface="+mn-lt"/>
                <a:ea typeface="+mn-ea"/>
                <a:cs typeface="+mn-cs"/>
              </a:rPr>
              <a:t>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Discussion Question:</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23" charset="-128"/>
                <a:cs typeface="+mn-cs"/>
              </a:rPr>
              <a:t>What other ways would life have changed for children and women on the families farm when fathers and older brother went away to war?</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291258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a:t>
            </a:r>
          </a:p>
          <a:p>
            <a:pPr marL="171450" indent="-171450">
              <a:buFont typeface="Arial" panose="020B0604020202020204" pitchFamily="34" charset="0"/>
              <a:buChar char="•"/>
            </a:pPr>
            <a:r>
              <a:rPr lang="en-US" dirty="0"/>
              <a:t>Do you think that</a:t>
            </a:r>
            <a:r>
              <a:rPr lang="en-US" baseline="0" dirty="0"/>
              <a:t> children were often caught in battle?</a:t>
            </a:r>
          </a:p>
          <a:p>
            <a:pPr marL="171450" indent="-171450">
              <a:buFont typeface="Arial" panose="020B0604020202020204" pitchFamily="34" charset="0"/>
              <a:buChar char="•"/>
            </a:pPr>
            <a:r>
              <a:rPr lang="en-US" baseline="0" dirty="0"/>
              <a:t>Do you think children often joined battle and went to the war front?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soldiers were between the ages of 18 and 39 with an average age of 25. But 10% of Union soldiers were under the age of 16. Why do you think 16-year-olds and younger would join the war? Why do you think they would stay home?</a:t>
            </a:r>
            <a:endParaRPr lang="en-US" baseline="0" dirty="0"/>
          </a:p>
          <a:p>
            <a:pPr marL="171450" indent="-171450">
              <a:buFont typeface="Arial" panose="020B0604020202020204" pitchFamily="34" charset="0"/>
              <a:buChar char="•"/>
            </a:pPr>
            <a:r>
              <a:rPr lang="en-US" baseline="0" dirty="0"/>
              <a:t>Were children near battles more in the North or South? </a:t>
            </a:r>
          </a:p>
          <a:p>
            <a:pPr marL="628650" lvl="1" indent="-171450">
              <a:buFont typeface="Arial" panose="020B0604020202020204" pitchFamily="34" charset="0"/>
              <a:buChar char="•"/>
            </a:pPr>
            <a:r>
              <a:rPr lang="en-US" b="1" baseline="0" dirty="0"/>
              <a:t>Answer : </a:t>
            </a:r>
            <a:r>
              <a:rPr lang="en-US" baseline="0" dirty="0"/>
              <a:t>most battles were fought in the South, which directly affected the lives of those on the home front, sometime with battles being fought in their own backyards</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263171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because it limited supplies from being imported into the South </a:t>
            </a:r>
            <a:endParaRPr lang="en-US"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1674107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 </a:t>
            </a:r>
            <a:r>
              <a:rPr lang="en-US" b="0" dirty="0"/>
              <a:t>how sometimes the “front lines” became the “home front” depending on when and where the battles took place? </a:t>
            </a:r>
            <a:endParaRPr lang="en-US" b="1" dirty="0"/>
          </a:p>
          <a:p>
            <a:endParaRPr lang="en-US" b="1" dirty="0"/>
          </a:p>
          <a:p>
            <a:r>
              <a:rPr lang="en-US" b="1" dirty="0"/>
              <a:t>Image information: </a:t>
            </a:r>
          </a:p>
          <a:p>
            <a:r>
              <a:rPr lang="en-US" b="0" dirty="0"/>
              <a:t>Battlefield of Chancellorsville House after the Battle</a:t>
            </a:r>
          </a:p>
          <a:p>
            <a:pPr>
              <a:buNone/>
            </a:pPr>
            <a:endParaRPr lang="en-US" b="1" dirty="0"/>
          </a:p>
          <a:p>
            <a:pPr>
              <a:buNone/>
            </a:pPr>
            <a:r>
              <a:rPr lang="en-US" b="1" dirty="0"/>
              <a:t>Notes: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Sue Chancellor was 16 in May 1863 when her home was between the armies and General Hooker took it for his headquarters.  She left a detailed description of the ordeal she faced in company with 15 other women and girls, including relatives, neighbors, and a young abandoned black girl. Water stood shin deep in the basement where they crouched for protection. </a:t>
            </a:r>
          </a:p>
          <a:p>
            <a:pPr>
              <a:buNone/>
            </a:pPr>
            <a:r>
              <a:rPr lang="en-US" dirty="0"/>
              <a:t>“Oh! Such cannonading on all sides,” Sue wrote of May 2, “such shrieks and groans, such commotion of all kinds!”</a:t>
            </a:r>
          </a:p>
          <a:p>
            <a:pPr>
              <a:buNone/>
            </a:pPr>
            <a:r>
              <a:rPr lang="en-US" dirty="0"/>
              <a:t>Her home became a hospital, the grand piano became the amputating table.  Arms and legs were thrown out the window.  The house caught fire from shelling and burned to the ground.  Luckily all the family got out alive. </a:t>
            </a:r>
            <a:endParaRPr lang="en-US" b="0"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03417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Discuss</a:t>
            </a:r>
            <a:r>
              <a:rPr lang="en-US" dirty="0"/>
              <a:t> with the students on whether their hypothesis were correct or not. Discuss what the students learned from their primary and secondary sources. </a:t>
            </a:r>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2655237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and-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549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834903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223082"/>
            <a:ext cx="10515600" cy="1099691"/>
          </a:xfrm>
        </p:spPr>
        <p:txBody>
          <a:bodyPr>
            <a:normAutofit/>
          </a:bodyPr>
          <a:lstStyle/>
          <a:p>
            <a:pPr algn="ctr"/>
            <a:r>
              <a:rPr lang="en-US" sz="4000" dirty="0"/>
              <a:t>The Home Front</a:t>
            </a:r>
          </a:p>
        </p:txBody>
      </p:sp>
      <p:pic>
        <p:nvPicPr>
          <p:cNvPr id="3" name="Content Placeholder 6">
            <a:extLst>
              <a:ext uri="{FF2B5EF4-FFF2-40B4-BE49-F238E27FC236}">
                <a16:creationId xmlns:a16="http://schemas.microsoft.com/office/drawing/2014/main" id="{49F8FD80-6138-4C7F-8B3F-3C61CB89CD1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082" t="15678" r="3833" b="20522"/>
          <a:stretch/>
        </p:blipFill>
        <p:spPr>
          <a:xfrm>
            <a:off x="2188155" y="1322773"/>
            <a:ext cx="7584869" cy="3732617"/>
          </a:xfrm>
        </p:spPr>
      </p:pic>
    </p:spTree>
    <p:extLst>
      <p:ext uri="{BB962C8B-B14F-4D97-AF65-F5344CB8AC3E}">
        <p14:creationId xmlns:p14="http://schemas.microsoft.com/office/powerpoint/2010/main" val="137827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521887"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DFBA6-20EE-417F-84A9-C22B1E2F29CE}"/>
              </a:ext>
            </a:extLst>
          </p:cNvPr>
          <p:cNvSpPr>
            <a:spLocks noGrp="1"/>
          </p:cNvSpPr>
          <p:nvPr>
            <p:ph type="title"/>
          </p:nvPr>
        </p:nvSpPr>
        <p:spPr>
          <a:xfrm>
            <a:off x="838200" y="365125"/>
            <a:ext cx="10515600" cy="914489"/>
          </a:xfrm>
        </p:spPr>
        <p:txBody>
          <a:bodyPr>
            <a:normAutofit/>
          </a:bodyPr>
          <a:lstStyle/>
          <a:p>
            <a:pPr algn="ctr"/>
            <a:r>
              <a:rPr lang="en-US" sz="4000" dirty="0"/>
              <a:t>The Role of the Family</a:t>
            </a:r>
          </a:p>
        </p:txBody>
      </p:sp>
      <p:pic>
        <p:nvPicPr>
          <p:cNvPr id="3" name="Content Placeholder 3">
            <a:extLst>
              <a:ext uri="{FF2B5EF4-FFF2-40B4-BE49-F238E27FC236}">
                <a16:creationId xmlns:a16="http://schemas.microsoft.com/office/drawing/2014/main" id="{002BA43A-6503-4E0B-813B-4C71579F9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728" y="1399221"/>
            <a:ext cx="4951356" cy="4059558"/>
          </a:xfrm>
          <a:prstGeom prst="rect">
            <a:avLst/>
          </a:prstGeom>
        </p:spPr>
      </p:pic>
      <p:pic>
        <p:nvPicPr>
          <p:cNvPr id="4" name="Content Placeholder 7">
            <a:extLst>
              <a:ext uri="{FF2B5EF4-FFF2-40B4-BE49-F238E27FC236}">
                <a16:creationId xmlns:a16="http://schemas.microsoft.com/office/drawing/2014/main" id="{D79F9F2E-673B-4500-85D2-EACD02A094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279614"/>
            <a:ext cx="5455917" cy="3133466"/>
          </a:xfrm>
          <a:prstGeom prst="rect">
            <a:avLst/>
          </a:prstGeom>
        </p:spPr>
      </p:pic>
      <p:pic>
        <p:nvPicPr>
          <p:cNvPr id="5" name="Content Placeholder 6">
            <a:extLst>
              <a:ext uri="{FF2B5EF4-FFF2-40B4-BE49-F238E27FC236}">
                <a16:creationId xmlns:a16="http://schemas.microsoft.com/office/drawing/2014/main" id="{A01FB3A6-38CF-4D24-8B51-98695A960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1210" y="2860496"/>
            <a:ext cx="2869580" cy="3632379"/>
          </a:xfrm>
          <a:prstGeom prst="rect">
            <a:avLst/>
          </a:prstGeom>
        </p:spPr>
      </p:pic>
    </p:spTree>
    <p:extLst>
      <p:ext uri="{BB962C8B-B14F-4D97-AF65-F5344CB8AC3E}">
        <p14:creationId xmlns:p14="http://schemas.microsoft.com/office/powerpoint/2010/main" val="117452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3EBC7-3484-4730-A5B6-9A0BD463F364}"/>
              </a:ext>
            </a:extLst>
          </p:cNvPr>
          <p:cNvSpPr>
            <a:spLocks noGrp="1"/>
          </p:cNvSpPr>
          <p:nvPr>
            <p:ph type="title"/>
          </p:nvPr>
        </p:nvSpPr>
        <p:spPr>
          <a:xfrm>
            <a:off x="3069840" y="46039"/>
            <a:ext cx="6052320" cy="1325563"/>
          </a:xfrm>
        </p:spPr>
        <p:txBody>
          <a:bodyPr vert="horz" lIns="91440" tIns="45720" rIns="91440" bIns="45720" rtlCol="0" anchor="ctr">
            <a:normAutofit/>
          </a:bodyPr>
          <a:lstStyle/>
          <a:p>
            <a:pPr algn="ctr"/>
            <a:r>
              <a:rPr lang="en-US" sz="4000" dirty="0"/>
              <a:t>Children Entering War</a:t>
            </a:r>
          </a:p>
        </p:txBody>
      </p:sp>
      <p:grpSp>
        <p:nvGrpSpPr>
          <p:cNvPr id="9" name="Group 8">
            <a:extLst>
              <a:ext uri="{FF2B5EF4-FFF2-40B4-BE49-F238E27FC236}">
                <a16:creationId xmlns:a16="http://schemas.microsoft.com/office/drawing/2014/main" id="{86B9D198-D4E4-4CB6-BEE2-54E9BE6EBF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4091" y="2162236"/>
            <a:ext cx="1993686" cy="2533528"/>
            <a:chOff x="7807230" y="2012810"/>
            <a:chExt cx="3251252" cy="3459865"/>
          </a:xfrm>
        </p:grpSpPr>
        <p:sp>
          <p:nvSpPr>
            <p:cNvPr id="10" name="Rectangle 9">
              <a:extLst>
                <a:ext uri="{FF2B5EF4-FFF2-40B4-BE49-F238E27FC236}">
                  <a16:creationId xmlns:a16="http://schemas.microsoft.com/office/drawing/2014/main" id="{B34CAB50-ADBF-4507-BD9E-118CC0FFF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75122F-0AD8-477D-8078-E8D1BBB04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2D2D2D"/>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Content Placeholder 8" descr="A person with collar shirt&#10;&#10;Description automatically generated">
            <a:extLst>
              <a:ext uri="{FF2B5EF4-FFF2-40B4-BE49-F238E27FC236}">
                <a16:creationId xmlns:a16="http://schemas.microsoft.com/office/drawing/2014/main" id="{0296DD4F-4589-435A-B68A-4404D011E5F6}"/>
              </a:ext>
            </a:extLst>
          </p:cNvPr>
          <p:cNvPicPr>
            <a:picLocks noChangeAspect="1"/>
          </p:cNvPicPr>
          <p:nvPr/>
        </p:nvPicPr>
        <p:blipFill rotWithShape="1">
          <a:blip r:embed="rId3">
            <a:extLst>
              <a:ext uri="{28A0092B-C50C-407E-A947-70E740481C1C}">
                <a14:useLocalDpi xmlns:a14="http://schemas.microsoft.com/office/drawing/2010/main" val="0"/>
              </a:ext>
            </a:extLst>
          </a:blip>
          <a:srcRect b="5899"/>
          <a:stretch/>
        </p:blipFill>
        <p:spPr>
          <a:xfrm>
            <a:off x="8932897" y="1371602"/>
            <a:ext cx="2717442" cy="3516058"/>
          </a:xfrm>
          <a:prstGeom prst="rect">
            <a:avLst/>
          </a:prstGeom>
        </p:spPr>
      </p:pic>
      <p:sp>
        <p:nvSpPr>
          <p:cNvPr id="8" name="Rectangle 7">
            <a:extLst>
              <a:ext uri="{FF2B5EF4-FFF2-40B4-BE49-F238E27FC236}">
                <a16:creationId xmlns:a16="http://schemas.microsoft.com/office/drawing/2014/main" id="{88429696-3946-4B1C-9C27-48D3AD4059BC}"/>
              </a:ext>
            </a:extLst>
          </p:cNvPr>
          <p:cNvSpPr/>
          <p:nvPr/>
        </p:nvSpPr>
        <p:spPr>
          <a:xfrm>
            <a:off x="3599130" y="1371602"/>
            <a:ext cx="5120113" cy="4293219"/>
          </a:xfrm>
          <a:prstGeom prst="rect">
            <a:avLst/>
          </a:prstGeom>
        </p:spPr>
        <p:txBody>
          <a:bodyPr vert="horz" lIns="91440" tIns="45720" rIns="91440" bIns="45720" rtlCol="0">
            <a:normAutofit/>
          </a:bodyPr>
          <a:lstStyle/>
          <a:p>
            <a:pPr marL="285750" indent="-285750">
              <a:lnSpc>
                <a:spcPct val="90000"/>
              </a:lnSpc>
              <a:spcAft>
                <a:spcPts val="600"/>
              </a:spcAft>
              <a:buFont typeface="Arial" panose="020B0604020202020204" pitchFamily="34" charset="0"/>
              <a:buChar char="•"/>
            </a:pPr>
            <a:r>
              <a:rPr lang="en-US" b="1" dirty="0"/>
              <a:t>Johnny Cook</a:t>
            </a:r>
            <a:r>
              <a:rPr lang="en-US" dirty="0"/>
              <a:t> </a:t>
            </a:r>
          </a:p>
          <a:p>
            <a:pPr marL="742950" lvl="1" indent="-285750">
              <a:lnSpc>
                <a:spcPct val="90000"/>
              </a:lnSpc>
              <a:spcAft>
                <a:spcPts val="600"/>
              </a:spcAft>
              <a:buFont typeface="Arial" panose="020B0604020202020204" pitchFamily="34" charset="0"/>
              <a:buChar char="•"/>
            </a:pPr>
            <a:r>
              <a:rPr lang="en-US" dirty="0"/>
              <a:t>bugler with Battery B, 4th U.S. Artillery</a:t>
            </a:r>
          </a:p>
          <a:p>
            <a:pPr marL="742950" lvl="1" indent="-285750">
              <a:lnSpc>
                <a:spcPct val="90000"/>
              </a:lnSpc>
              <a:spcAft>
                <a:spcPts val="600"/>
              </a:spcAft>
              <a:buFont typeface="Arial" panose="020B0604020202020204" pitchFamily="34" charset="0"/>
              <a:buChar char="•"/>
            </a:pPr>
            <a:r>
              <a:rPr lang="en-US" dirty="0"/>
              <a:t>awarded the Medal of Honor for his actions at Antietam at 15 years old. </a:t>
            </a:r>
          </a:p>
          <a:p>
            <a:pPr marL="742950" lvl="1" indent="-285750">
              <a:lnSpc>
                <a:spcPct val="90000"/>
              </a:lnSpc>
              <a:spcAft>
                <a:spcPts val="600"/>
              </a:spcAft>
              <a:buFont typeface="Arial" panose="020B0604020202020204" pitchFamily="34" charset="0"/>
              <a:buChar char="•"/>
            </a:pPr>
            <a:r>
              <a:rPr lang="en-US" dirty="0"/>
              <a:t>acted as cannoneer under severe fire</a:t>
            </a:r>
          </a:p>
          <a:p>
            <a:pPr marL="285750" indent="-285750">
              <a:lnSpc>
                <a:spcPct val="90000"/>
              </a:lnSpc>
              <a:spcAft>
                <a:spcPts val="600"/>
              </a:spcAft>
              <a:buFont typeface="Arial" panose="020B0604020202020204" pitchFamily="34" charset="0"/>
              <a:buChar char="•"/>
            </a:pPr>
            <a:r>
              <a:rPr lang="en-US" b="1" dirty="0"/>
              <a:t>Tillie Pierce</a:t>
            </a:r>
            <a:r>
              <a:rPr lang="en-US" dirty="0"/>
              <a:t> </a:t>
            </a:r>
          </a:p>
          <a:p>
            <a:pPr marL="742950" lvl="1" indent="-285750">
              <a:lnSpc>
                <a:spcPct val="90000"/>
              </a:lnSpc>
              <a:spcAft>
                <a:spcPts val="600"/>
              </a:spcAft>
              <a:buFont typeface="Arial" panose="020B0604020202020204" pitchFamily="34" charset="0"/>
              <a:buChar char="•"/>
            </a:pPr>
            <a:r>
              <a:rPr lang="en-US" dirty="0"/>
              <a:t>15-year-old on July 1, 1863 </a:t>
            </a:r>
          </a:p>
          <a:p>
            <a:pPr marL="742950" lvl="1" indent="-285750">
              <a:lnSpc>
                <a:spcPct val="90000"/>
              </a:lnSpc>
              <a:spcAft>
                <a:spcPts val="600"/>
              </a:spcAft>
              <a:buFont typeface="Arial" panose="020B0604020202020204" pitchFamily="34" charset="0"/>
              <a:buChar char="•"/>
            </a:pPr>
            <a:r>
              <a:rPr lang="en-US" dirty="0"/>
              <a:t>Escaped Gettysburg, PA after the fighting</a:t>
            </a:r>
          </a:p>
          <a:p>
            <a:pPr marL="742950" lvl="1" indent="-285750">
              <a:lnSpc>
                <a:spcPct val="90000"/>
              </a:lnSpc>
              <a:spcAft>
                <a:spcPts val="600"/>
              </a:spcAft>
              <a:buFont typeface="Arial" panose="020B0604020202020204" pitchFamily="34" charset="0"/>
              <a:buChar char="•"/>
            </a:pPr>
            <a:r>
              <a:rPr lang="en-US" dirty="0"/>
              <a:t>Nursed wounded the J. </a:t>
            </a:r>
            <a:r>
              <a:rPr lang="en-US" dirty="0" err="1"/>
              <a:t>Weikert</a:t>
            </a:r>
            <a:r>
              <a:rPr lang="en-US" dirty="0"/>
              <a:t> Farm south of town. </a:t>
            </a:r>
          </a:p>
          <a:p>
            <a:pPr marL="742950" lvl="1" indent="-285750">
              <a:lnSpc>
                <a:spcPct val="90000"/>
              </a:lnSpc>
              <a:spcAft>
                <a:spcPts val="600"/>
              </a:spcAft>
              <a:buFont typeface="Arial" panose="020B0604020202020204" pitchFamily="34" charset="0"/>
              <a:buChar char="•"/>
            </a:pPr>
            <a:r>
              <a:rPr lang="en-US" dirty="0"/>
              <a:t>Wrote about her experiences in an article, “What a Girl Heard and Saw of the Battle.” </a:t>
            </a:r>
          </a:p>
          <a:p>
            <a:pPr marL="742950" lvl="1" indent="-285750">
              <a:lnSpc>
                <a:spcPct val="90000"/>
              </a:lnSpc>
              <a:spcAft>
                <a:spcPts val="600"/>
              </a:spcAft>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32618293-5F33-40B0-9BE2-26D4C9F81E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61" y="1371602"/>
            <a:ext cx="2695236" cy="351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52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8945-0B7D-42BA-9458-A4D387D81618}"/>
              </a:ext>
            </a:extLst>
          </p:cNvPr>
          <p:cNvSpPr>
            <a:spLocks noGrp="1"/>
          </p:cNvSpPr>
          <p:nvPr>
            <p:ph type="title"/>
          </p:nvPr>
        </p:nvSpPr>
        <p:spPr>
          <a:xfrm>
            <a:off x="528554" y="197545"/>
            <a:ext cx="5272369" cy="853846"/>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204758C9-9C16-48B4-AA7E-311D2F817DD4}"/>
              </a:ext>
            </a:extLst>
          </p:cNvPr>
          <p:cNvSpPr txBox="1">
            <a:spLocks/>
          </p:cNvSpPr>
          <p:nvPr/>
        </p:nvSpPr>
        <p:spPr>
          <a:xfrm>
            <a:off x="274337" y="925551"/>
            <a:ext cx="5694555" cy="50068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2900" dirty="0"/>
              <a:t>“Bread Riots,” a civil unrest action where women and children looted stores, began in Southern Cities because </a:t>
            </a:r>
          </a:p>
          <a:p>
            <a:pPr lvl="1">
              <a:lnSpc>
                <a:spcPct val="120000"/>
              </a:lnSpc>
            </a:pPr>
            <a:r>
              <a:rPr lang="en-US" sz="2000" dirty="0"/>
              <a:t>Inflation had increased prices</a:t>
            </a:r>
          </a:p>
          <a:p>
            <a:pPr lvl="1">
              <a:lnSpc>
                <a:spcPct val="120000"/>
              </a:lnSpc>
            </a:pPr>
            <a:r>
              <a:rPr lang="en-US" sz="2000" dirty="0"/>
              <a:t>Refugees had flooded cities (For example, Richmond's population tripled from 38,000 people in 1860 to over 100,000 by 1863)</a:t>
            </a:r>
          </a:p>
          <a:p>
            <a:pPr lvl="1">
              <a:lnSpc>
                <a:spcPct val="120000"/>
              </a:lnSpc>
            </a:pPr>
            <a:r>
              <a:rPr lang="en-US" sz="2000" dirty="0"/>
              <a:t>Foraging armies ravaged crops and killed farm animals</a:t>
            </a:r>
          </a:p>
          <a:p>
            <a:pPr lvl="1">
              <a:lnSpc>
                <a:spcPct val="120000"/>
              </a:lnSpc>
            </a:pPr>
            <a:r>
              <a:rPr lang="en-US" sz="2000" dirty="0"/>
              <a:t>Internal transportation of goods in the South became difficult as railroad lines were destroyed and ports were cut off because of the “Anaconda Plan”</a:t>
            </a:r>
          </a:p>
          <a:p>
            <a:pPr lvl="1">
              <a:lnSpc>
                <a:spcPct val="120000"/>
              </a:lnSpc>
            </a:pPr>
            <a:r>
              <a:rPr lang="en-US" sz="2000" dirty="0"/>
              <a:t>The drought of 1862 resulted in a poor harvest</a:t>
            </a:r>
          </a:p>
          <a:p>
            <a:pPr lvl="1">
              <a:lnSpc>
                <a:spcPct val="120000"/>
              </a:lnSpc>
            </a:pPr>
            <a:r>
              <a:rPr lang="en-US" sz="2000" dirty="0"/>
              <a:t>Salt, which helped preserve meat, was expensive and scarce</a:t>
            </a:r>
            <a:endParaRPr lang="en-US" sz="2400" dirty="0"/>
          </a:p>
          <a:p>
            <a:pPr>
              <a:lnSpc>
                <a:spcPct val="120000"/>
              </a:lnSpc>
            </a:pPr>
            <a:r>
              <a:rPr lang="en-US" dirty="0"/>
              <a:t>The Siege of Vicksburg forced families to live in caves and trenches for 47 days to escape the bombardment of infantry on the city; many starved from lack of food </a:t>
            </a:r>
          </a:p>
        </p:txBody>
      </p:sp>
      <p:pic>
        <p:nvPicPr>
          <p:cNvPr id="5" name="Picture 4">
            <a:extLst>
              <a:ext uri="{FF2B5EF4-FFF2-40B4-BE49-F238E27FC236}">
                <a16:creationId xmlns:a16="http://schemas.microsoft.com/office/drawing/2014/main" id="{3048A767-F5FB-4F51-ABEF-E71DD7898F02}"/>
              </a:ext>
            </a:extLst>
          </p:cNvPr>
          <p:cNvPicPr>
            <a:picLocks noChangeAspect="1" noChangeArrowheads="1"/>
          </p:cNvPicPr>
          <p:nvPr/>
        </p:nvPicPr>
        <p:blipFill>
          <a:blip r:embed="rId3"/>
          <a:stretch>
            <a:fillRect/>
          </a:stretch>
        </p:blipFill>
        <p:spPr>
          <a:xfrm>
            <a:off x="6223109" y="367990"/>
            <a:ext cx="5800922" cy="4394199"/>
          </a:xfrm>
          <a:prstGeom prst="rect">
            <a:avLst/>
          </a:prstGeom>
        </p:spPr>
      </p:pic>
      <p:pic>
        <p:nvPicPr>
          <p:cNvPr id="3" name="Content Placeholder 9">
            <a:extLst>
              <a:ext uri="{FF2B5EF4-FFF2-40B4-BE49-F238E27FC236}">
                <a16:creationId xmlns:a16="http://schemas.microsoft.com/office/drawing/2014/main" id="{DCBF3408-F58D-4090-8880-40A05D6F4FF4}"/>
              </a:ext>
            </a:extLst>
          </p:cNvPr>
          <p:cNvPicPr>
            <a:picLocks noChangeAspect="1"/>
          </p:cNvPicPr>
          <p:nvPr/>
        </p:nvPicPr>
        <p:blipFill rotWithShape="1">
          <a:blip r:embed="rId4">
            <a:extLst>
              <a:ext uri="{28A0092B-C50C-407E-A947-70E740481C1C}">
                <a14:useLocalDpi xmlns:a14="http://schemas.microsoft.com/office/drawing/2010/main" val="0"/>
              </a:ext>
            </a:extLst>
          </a:blip>
          <a:srcRect t="15549" r="-1" b="15443"/>
          <a:stretch/>
        </p:blipFill>
        <p:spPr>
          <a:xfrm>
            <a:off x="5800923" y="3612995"/>
            <a:ext cx="3356273" cy="3047459"/>
          </a:xfrm>
          <a:prstGeom prst="rect">
            <a:avLst/>
          </a:prstGeom>
          <a:effectLst/>
        </p:spPr>
      </p:pic>
    </p:spTree>
    <p:extLst>
      <p:ext uri="{BB962C8B-B14F-4D97-AF65-F5344CB8AC3E}">
        <p14:creationId xmlns:p14="http://schemas.microsoft.com/office/powerpoint/2010/main" val="84512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CDA37-178A-4D68-B04D-2AC85D71DE18}"/>
              </a:ext>
            </a:extLst>
          </p:cNvPr>
          <p:cNvSpPr>
            <a:spLocks noGrp="1"/>
          </p:cNvSpPr>
          <p:nvPr>
            <p:ph type="title"/>
          </p:nvPr>
        </p:nvSpPr>
        <p:spPr>
          <a:xfrm>
            <a:off x="696953" y="438289"/>
            <a:ext cx="4837771" cy="1006474"/>
          </a:xfrm>
        </p:spPr>
        <p:txBody>
          <a:bodyPr vert="horz" lIns="91440" tIns="45720" rIns="91440" bIns="45720" rtlCol="0" anchor="ctr">
            <a:normAutofit/>
          </a:bodyPr>
          <a:lstStyle/>
          <a:p>
            <a:pPr algn="ctr"/>
            <a:r>
              <a:rPr lang="en-US" sz="4000" dirty="0"/>
              <a:t>Challenging Times</a:t>
            </a:r>
          </a:p>
        </p:txBody>
      </p:sp>
      <p:sp>
        <p:nvSpPr>
          <p:cNvPr id="4" name="Content Placeholder 3">
            <a:extLst>
              <a:ext uri="{FF2B5EF4-FFF2-40B4-BE49-F238E27FC236}">
                <a16:creationId xmlns:a16="http://schemas.microsoft.com/office/drawing/2014/main" id="{C85293FF-E5C8-4870-9B28-046D1C092797}"/>
              </a:ext>
            </a:extLst>
          </p:cNvPr>
          <p:cNvSpPr txBox="1">
            <a:spLocks/>
          </p:cNvSpPr>
          <p:nvPr/>
        </p:nvSpPr>
        <p:spPr>
          <a:xfrm>
            <a:off x="6081128" y="525803"/>
            <a:ext cx="5664820" cy="58063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000" dirty="0"/>
              <a:t>Civilians who had homes near battles often had their homes destroyed or taken over for use as field hospitals.  </a:t>
            </a:r>
          </a:p>
          <a:p>
            <a:pPr marL="457200" lvl="1"/>
            <a:r>
              <a:rPr lang="en-US" sz="1900" dirty="0"/>
              <a:t>The Chancellor family was trapped between the armies in May 1863 when their home became General Hooker’s Headquarters.  </a:t>
            </a:r>
          </a:p>
          <a:p>
            <a:pPr marL="457200" lvl="1"/>
            <a:r>
              <a:rPr lang="en-US" sz="1900" b="1" dirty="0"/>
              <a:t>Sue Chancellor </a:t>
            </a:r>
            <a:r>
              <a:rPr lang="en-US" sz="1900" dirty="0"/>
              <a:t>was 16:</a:t>
            </a:r>
          </a:p>
          <a:p>
            <a:pPr marL="685800" lvl="2" indent="0" algn="ctr">
              <a:buNone/>
            </a:pPr>
            <a:r>
              <a:rPr lang="en-US" sz="1500" i="1" dirty="0"/>
              <a:t>“Oh! Such cannonading on all sides, such shrieks and groans, such commotion of all kinds!”</a:t>
            </a:r>
            <a:endParaRPr lang="en-US" sz="1900" dirty="0"/>
          </a:p>
          <a:p>
            <a:pPr marL="457200" lvl="1"/>
            <a:r>
              <a:rPr lang="en-US" sz="1900" dirty="0"/>
              <a:t>She and 15 other women and girls hid in the basement, with shin deep water, as the Battle of Chancellor commenced</a:t>
            </a:r>
          </a:p>
          <a:p>
            <a:pPr marL="457200" lvl="1"/>
            <a:r>
              <a:rPr lang="en-US" sz="1900" dirty="0"/>
              <a:t>Her home became a hospital, the grand piano became the amputating table. The house caught fire from shelling and burned to the ground later in the battle</a:t>
            </a:r>
            <a:endParaRPr lang="en-US" sz="1600" dirty="0"/>
          </a:p>
        </p:txBody>
      </p:sp>
      <p:pic>
        <p:nvPicPr>
          <p:cNvPr id="3" name="Picture 2" descr="A picture containing tree, outdoor, text, photo&#10;&#10;Description automatically generated">
            <a:extLst>
              <a:ext uri="{FF2B5EF4-FFF2-40B4-BE49-F238E27FC236}">
                <a16:creationId xmlns:a16="http://schemas.microsoft.com/office/drawing/2014/main" id="{F52060EA-44D6-4919-94E4-323C6B55EF4A}"/>
              </a:ext>
            </a:extLst>
          </p:cNvPr>
          <p:cNvPicPr>
            <a:picLocks noChangeAspect="1"/>
          </p:cNvPicPr>
          <p:nvPr/>
        </p:nvPicPr>
        <p:blipFill rotWithShape="1">
          <a:blip r:embed="rId3">
            <a:extLst>
              <a:ext uri="{28A0092B-C50C-407E-A947-70E740481C1C}">
                <a14:useLocalDpi xmlns:a14="http://schemas.microsoft.com/office/drawing/2010/main" val="0"/>
              </a:ext>
            </a:extLst>
          </a:blip>
          <a:srcRect l="2258" r="1" b="1"/>
          <a:stretch/>
        </p:blipFill>
        <p:spPr>
          <a:xfrm>
            <a:off x="446052" y="1513988"/>
            <a:ext cx="5339574" cy="3660149"/>
          </a:xfrm>
          <a:prstGeom prst="rect">
            <a:avLst/>
          </a:prstGeom>
        </p:spPr>
      </p:pic>
    </p:spTree>
    <p:extLst>
      <p:ext uri="{BB962C8B-B14F-4D97-AF65-F5344CB8AC3E}">
        <p14:creationId xmlns:p14="http://schemas.microsoft.com/office/powerpoint/2010/main" val="302498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0C48370-4469-49A6-87B0-88EC7685D230}"/>
              </a:ext>
            </a:extLst>
          </p:cNvPr>
          <p:cNvSpPr txBox="1">
            <a:spLocks noGrp="1"/>
          </p:cNvSpPr>
          <p:nvPr>
            <p:ph idx="1"/>
          </p:nvPr>
        </p:nvSpPr>
        <p:spPr>
          <a:xfrm>
            <a:off x="838200" y="2571363"/>
            <a:ext cx="10515600" cy="1715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r>
              <a:rPr lang="en-US" sz="3600" b="0" dirty="0"/>
              <a:t>Inquiry Question: </a:t>
            </a:r>
          </a:p>
          <a:p>
            <a:pPr algn="ctr"/>
            <a:r>
              <a:rPr lang="en-US" sz="3600" b="0" dirty="0">
                <a:solidFill>
                  <a:schemeClr val="accent1"/>
                </a:solidFill>
              </a:rPr>
              <a:t>How did those who were not on the “front lines” contribute to the war effort?</a:t>
            </a:r>
          </a:p>
        </p:txBody>
      </p:sp>
    </p:spTree>
    <p:extLst>
      <p:ext uri="{BB962C8B-B14F-4D97-AF65-F5344CB8AC3E}">
        <p14:creationId xmlns:p14="http://schemas.microsoft.com/office/powerpoint/2010/main" val="336200189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1094</Words>
  <Application>Microsoft Office PowerPoint</Application>
  <PresentationFormat>Widescreen</PresentationFormat>
  <Paragraphs>85</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Adobe Devanagari</vt:lpstr>
      <vt:lpstr>Arial</vt:lpstr>
      <vt:lpstr>Basset</vt:lpstr>
      <vt:lpstr>Calibri</vt:lpstr>
      <vt:lpstr>Georgia</vt:lpstr>
      <vt:lpstr>Office Theme</vt:lpstr>
      <vt:lpstr>The Home Front</vt:lpstr>
      <vt:lpstr>PowerPoint Presentation</vt:lpstr>
      <vt:lpstr>The Home Front</vt:lpstr>
      <vt:lpstr>The Role of Women</vt:lpstr>
      <vt:lpstr>The Role of the Family</vt:lpstr>
      <vt:lpstr>Children Entering War</vt:lpstr>
      <vt:lpstr>Challenging Times</vt:lpstr>
      <vt:lpstr>Challenging Times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Erin Dorsey</cp:lastModifiedBy>
  <cp:revision>21</cp:revision>
  <dcterms:created xsi:type="dcterms:W3CDTF">2019-09-17T20:23:54Z</dcterms:created>
  <dcterms:modified xsi:type="dcterms:W3CDTF">2025-02-27T14:54:47Z</dcterms:modified>
</cp:coreProperties>
</file>